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5" r:id="rId4"/>
    <p:sldId id="266" r:id="rId5"/>
    <p:sldId id="263" r:id="rId6"/>
    <p:sldId id="262" r:id="rId7"/>
    <p:sldId id="264" r:id="rId8"/>
    <p:sldId id="25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3515" autoAdjust="0"/>
  </p:normalViewPr>
  <p:slideViewPr>
    <p:cSldViewPr snapToGrid="0">
      <p:cViewPr varScale="1">
        <p:scale>
          <a:sx n="62" d="100"/>
          <a:sy n="62" d="100"/>
        </p:scale>
        <p:origin x="51"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4/11/2018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313626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7</a:t>
            </a:fld>
            <a:endParaRPr lang="en-US" dirty="0"/>
          </a:p>
        </p:txBody>
      </p:sp>
    </p:spTree>
    <p:extLst>
      <p:ext uri="{BB962C8B-B14F-4D97-AF65-F5344CB8AC3E}">
        <p14:creationId xmlns:p14="http://schemas.microsoft.com/office/powerpoint/2010/main" val="202718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8</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Integration with Kafka</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is Kafka?</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Data Streaming tool originally created by</a:t>
            </a:r>
          </a:p>
          <a:p>
            <a:pPr fontAlgn="base"/>
            <a:r>
              <a:rPr lang="en-US" dirty="0">
                <a:solidFill>
                  <a:schemeClr val="bg1"/>
                </a:solidFill>
                <a:latin typeface="Roboto" pitchFamily="2" charset="0"/>
                <a:ea typeface="Roboto" pitchFamily="2" charset="0"/>
              </a:rPr>
              <a:t>Open-sourced, and now used by numerous companies, including Netflix, Goldman Sachs, Airbnb, and many others.</a:t>
            </a:r>
          </a:p>
          <a:p>
            <a:pPr fontAlgn="base"/>
            <a:r>
              <a:rPr lang="en-US" dirty="0">
                <a:solidFill>
                  <a:schemeClr val="bg1"/>
                </a:solidFill>
                <a:latin typeface="Roboto" pitchFamily="2" charset="0"/>
                <a:ea typeface="Roboto" pitchFamily="2" charset="0"/>
              </a:rPr>
              <a:t>Can use receiver or receiver-less methods for connecting Kafka and Spark</a:t>
            </a:r>
          </a:p>
          <a:p>
            <a:endParaRPr lang="en-US" sz="2000" dirty="0">
              <a:latin typeface="Roboto" pitchFamily="2" charset="0"/>
              <a:ea typeface="Roboto" pitchFamily="2" charset="0"/>
            </a:endParaRPr>
          </a:p>
        </p:txBody>
      </p:sp>
      <p:pic>
        <p:nvPicPr>
          <p:cNvPr id="5122" name="Picture 2" descr="Image result for linkedin">
            <a:extLst>
              <a:ext uri="{FF2B5EF4-FFF2-40B4-BE49-F238E27FC236}">
                <a16:creationId xmlns:a16="http://schemas.microsoft.com/office/drawing/2014/main" id="{D4B0B59B-8933-472D-89D6-5234D9266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999" y="1742174"/>
            <a:ext cx="1984364" cy="538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pache kafka">
            <a:extLst>
              <a:ext uri="{FF2B5EF4-FFF2-40B4-BE49-F238E27FC236}">
                <a16:creationId xmlns:a16="http://schemas.microsoft.com/office/drawing/2014/main" id="{FD2EF2EF-FE93-41B7-AA9B-2BB1DC31D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697" y="4187749"/>
            <a:ext cx="6944498" cy="2072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5793E-760A-4F45-A28E-DE5CD99B8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03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FF12D-9D2A-4690-9032-EA3F211EC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954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Linking</a:t>
            </a:r>
          </a:p>
          <a:p>
            <a:pPr marL="230188" lvl="1"/>
            <a:r>
              <a:rPr lang="en-US" sz="2800" dirty="0">
                <a:solidFill>
                  <a:schemeClr val="bg1"/>
                </a:solidFill>
              </a:rPr>
              <a:t>For Python applications, you will have to add the below library and its dependencies when deploying an application</a:t>
            </a:r>
          </a:p>
          <a:p>
            <a:pPr marL="230188" lvl="1"/>
            <a:endParaRPr lang="en-US" sz="2800" dirty="0">
              <a:solidFill>
                <a:schemeClr val="bg1"/>
              </a:solidFill>
            </a:endParaRPr>
          </a:p>
          <a:p>
            <a:pPr marL="230188" lvl="1"/>
            <a:endParaRPr lang="en-US" sz="2800" dirty="0">
              <a:solidFill>
                <a:schemeClr val="bg1"/>
              </a:solidFill>
            </a:endParaRPr>
          </a:p>
          <a:p>
            <a:pPr marL="230188" lvl="1"/>
            <a:endParaRPr lang="en-US" sz="2800" dirty="0">
              <a:solidFill>
                <a:schemeClr val="bg1"/>
              </a:solidFill>
            </a:endParaRPr>
          </a:p>
          <a:p>
            <a:pPr marL="230188" lvl="1"/>
            <a:r>
              <a:rPr lang="en-US" sz="2800" dirty="0">
                <a:solidFill>
                  <a:schemeClr val="bg1"/>
                </a:solidFill>
              </a:rPr>
              <a:t>Full details are given in the Spark Programming guide at </a:t>
            </a:r>
            <a:r>
              <a:rPr lang="en-US" sz="2800" u="sng" dirty="0">
                <a:solidFill>
                  <a:srgbClr val="55ADEE"/>
                </a:solidFill>
              </a:rPr>
              <a:t>https://spark.apache.org/docs/2.2.0/streaming-programming-guide.html#linking</a:t>
            </a:r>
          </a:p>
        </p:txBody>
      </p:sp>
      <p:sp>
        <p:nvSpPr>
          <p:cNvPr id="4" name="Content Placeholder 2">
            <a:extLst>
              <a:ext uri="{FF2B5EF4-FFF2-40B4-BE49-F238E27FC236}">
                <a16:creationId xmlns:a16="http://schemas.microsoft.com/office/drawing/2014/main" id="{1DA4D9D3-264F-4B02-8C60-52188ECE2938}"/>
              </a:ext>
            </a:extLst>
          </p:cNvPr>
          <p:cNvSpPr txBox="1">
            <a:spLocks/>
          </p:cNvSpPr>
          <p:nvPr/>
        </p:nvSpPr>
        <p:spPr>
          <a:xfrm>
            <a:off x="978243" y="3159212"/>
            <a:ext cx="10515600" cy="126450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groupId</a:t>
            </a:r>
            <a:r>
              <a:rPr lang="en-US" sz="2000" dirty="0">
                <a:solidFill>
                  <a:schemeClr val="bg1"/>
                </a:solidFill>
                <a:latin typeface="Consolas" panose="020B0609020204030204" pitchFamily="49" charset="0"/>
                <a:ea typeface="Roboto" pitchFamily="2" charset="0"/>
              </a:rPr>
              <a:t> = </a:t>
            </a:r>
            <a:r>
              <a:rPr lang="en-US" sz="2000" dirty="0" err="1">
                <a:solidFill>
                  <a:schemeClr val="bg1"/>
                </a:solidFill>
                <a:latin typeface="Consolas" panose="020B0609020204030204" pitchFamily="49" charset="0"/>
                <a:ea typeface="Roboto" pitchFamily="2" charset="0"/>
              </a:rPr>
              <a:t>org.apache.spark</a:t>
            </a: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artifactId</a:t>
            </a:r>
            <a:r>
              <a:rPr lang="en-US" sz="2000" dirty="0">
                <a:solidFill>
                  <a:schemeClr val="bg1"/>
                </a:solidFill>
                <a:latin typeface="Consolas" panose="020B0609020204030204" pitchFamily="49" charset="0"/>
                <a:ea typeface="Roboto" pitchFamily="2" charset="0"/>
              </a:rPr>
              <a:t> = spark-streaming-kafka-0-8-2.11</a:t>
            </a:r>
          </a:p>
          <a:p>
            <a:pPr marL="0" indent="0" fontAlgn="base">
              <a:buNone/>
            </a:pPr>
            <a:r>
              <a:rPr lang="en-US" sz="2000" dirty="0">
                <a:solidFill>
                  <a:schemeClr val="bg1"/>
                </a:solidFill>
                <a:latin typeface="Consolas" panose="020B0609020204030204" pitchFamily="49" charset="0"/>
                <a:ea typeface="Roboto" pitchFamily="2" charset="0"/>
              </a:rPr>
              <a:t>version = 2.2.0</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37746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Programming</a:t>
            </a:r>
          </a:p>
          <a:p>
            <a:r>
              <a:rPr lang="en-US" dirty="0">
                <a:solidFill>
                  <a:schemeClr val="bg1"/>
                </a:solidFill>
              </a:rPr>
              <a:t>In the streaming application code, import </a:t>
            </a:r>
            <a:r>
              <a:rPr lang="en-US" dirty="0" err="1">
                <a:solidFill>
                  <a:schemeClr val="bg1"/>
                </a:solidFill>
              </a:rPr>
              <a:t>kafkaUtils</a:t>
            </a:r>
            <a:r>
              <a:rPr lang="en-US" dirty="0">
                <a:solidFill>
                  <a:schemeClr val="bg1"/>
                </a:solidFill>
              </a:rPr>
              <a:t> and create an output </a:t>
            </a:r>
            <a:r>
              <a:rPr lang="en-US" dirty="0" err="1">
                <a:solidFill>
                  <a:schemeClr val="bg1"/>
                </a:solidFill>
              </a:rPr>
              <a:t>Dstream</a:t>
            </a:r>
            <a:r>
              <a:rPr lang="en-US" dirty="0">
                <a:solidFill>
                  <a:schemeClr val="bg1"/>
                </a:solidFill>
              </a:rPr>
              <a:t>.</a:t>
            </a:r>
          </a:p>
          <a:p>
            <a:r>
              <a:rPr lang="en-US" dirty="0">
                <a:solidFill>
                  <a:schemeClr val="bg1"/>
                </a:solidFill>
              </a:rPr>
              <a:t>You can also specify the key and value classes and their corresponding decoder classes using variations of </a:t>
            </a:r>
            <a:r>
              <a:rPr lang="en-US" dirty="0" err="1">
                <a:solidFill>
                  <a:schemeClr val="bg1"/>
                </a:solidFill>
              </a:rPr>
              <a:t>createStream</a:t>
            </a:r>
            <a:r>
              <a:rPr lang="en-US" dirty="0">
                <a:solidFill>
                  <a:schemeClr val="bg1"/>
                </a:solidFill>
              </a:rPr>
              <a:t> </a:t>
            </a:r>
          </a:p>
        </p:txBody>
      </p:sp>
      <p:sp>
        <p:nvSpPr>
          <p:cNvPr id="9" name="Content Placeholder 2">
            <a:extLst>
              <a:ext uri="{FF2B5EF4-FFF2-40B4-BE49-F238E27FC236}">
                <a16:creationId xmlns:a16="http://schemas.microsoft.com/office/drawing/2014/main" id="{8DC86417-0EDF-4167-BA24-09A212046073}"/>
              </a:ext>
            </a:extLst>
          </p:cNvPr>
          <p:cNvSpPr txBox="1">
            <a:spLocks/>
          </p:cNvSpPr>
          <p:nvPr/>
        </p:nvSpPr>
        <p:spPr>
          <a:xfrm>
            <a:off x="838200" y="4226011"/>
            <a:ext cx="10515600" cy="1588487"/>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rgbClr val="FF0066"/>
                </a:solidFill>
                <a:latin typeface="Consolas" panose="020B0609020204030204" pitchFamily="49" charset="0"/>
                <a:ea typeface="Roboto" pitchFamily="2" charset="0"/>
              </a:rPr>
              <a:t>from </a:t>
            </a:r>
            <a:r>
              <a:rPr lang="en-US" sz="2000" dirty="0" err="1">
                <a:solidFill>
                  <a:schemeClr val="bg1"/>
                </a:solidFill>
                <a:latin typeface="Consolas" panose="020B0609020204030204" pitchFamily="49" charset="0"/>
                <a:ea typeface="Roboto" pitchFamily="2" charset="0"/>
              </a:rPr>
              <a:t>pyspark.streaming.kafka</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import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KafkaUtils</a:t>
            </a:r>
            <a:endParaRPr lang="en-US" sz="2000" dirty="0">
              <a:solidFill>
                <a:schemeClr val="bg1"/>
              </a:solidFill>
              <a:latin typeface="Consolas" panose="020B0609020204030204" pitchFamily="49" charset="0"/>
              <a:ea typeface="Roboto" pitchFamily="2" charset="0"/>
            </a:endParaRPr>
          </a:p>
          <a:p>
            <a:pPr marL="0" indent="0" fontAlgn="base">
              <a:buNone/>
            </a:pP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kafkaStream</a:t>
            </a:r>
            <a:r>
              <a:rPr lang="en-US" sz="2000" dirty="0">
                <a:solidFill>
                  <a:schemeClr val="bg1"/>
                </a:solidFill>
                <a:latin typeface="Consolas" panose="020B0609020204030204" pitchFamily="49" charset="0"/>
                <a:ea typeface="Roboto" pitchFamily="2" charset="0"/>
              </a:rPr>
              <a:t> = </a:t>
            </a:r>
            <a:r>
              <a:rPr lang="en-US" sz="2000" dirty="0" err="1">
                <a:solidFill>
                  <a:schemeClr val="bg1"/>
                </a:solidFill>
                <a:latin typeface="Consolas" panose="020B0609020204030204" pitchFamily="49" charset="0"/>
                <a:ea typeface="Roboto" pitchFamily="2" charset="0"/>
              </a:rPr>
              <a:t>KafkaUtils.</a:t>
            </a:r>
            <a:r>
              <a:rPr lang="en-US" sz="2000" dirty="0" err="1">
                <a:solidFill>
                  <a:srgbClr val="55ADEE"/>
                </a:solidFill>
                <a:latin typeface="Consolas" panose="020B0609020204030204" pitchFamily="49" charset="0"/>
                <a:ea typeface="Roboto" pitchFamily="2" charset="0"/>
              </a:rPr>
              <a:t>createStream</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streamingContext</a:t>
            </a:r>
            <a:r>
              <a:rPr lang="en-US" sz="2000" dirty="0">
                <a:solidFill>
                  <a:schemeClr val="bg1"/>
                </a:solidFill>
                <a:latin typeface="Consolas" panose="020B0609020204030204" pitchFamily="49" charset="0"/>
                <a:ea typeface="Roboto" pitchFamily="2" charset="0"/>
              </a:rPr>
              <a:t>,[</a:t>
            </a:r>
            <a:r>
              <a:rPr lang="en-US" sz="2000" i="1" dirty="0">
                <a:solidFill>
                  <a:schemeClr val="bg1">
                    <a:lumMod val="65000"/>
                  </a:schemeClr>
                </a:solidFill>
                <a:latin typeface="Consolas" panose="020B0609020204030204" pitchFamily="49" charset="0"/>
                <a:ea typeface="Roboto" pitchFamily="2" charset="0"/>
              </a:rPr>
              <a:t>ZK quorum</a:t>
            </a:r>
            <a:r>
              <a:rPr lang="en-US" sz="2000" dirty="0">
                <a:solidFill>
                  <a:schemeClr val="bg1"/>
                </a:solidFill>
                <a:latin typeface="Consolas" panose="020B0609020204030204" pitchFamily="49" charset="0"/>
                <a:ea typeface="Roboto" pitchFamily="2" charset="0"/>
              </a:rPr>
              <a:t>], [</a:t>
            </a:r>
            <a:r>
              <a:rPr lang="en-US" sz="2000" i="1" dirty="0">
                <a:solidFill>
                  <a:schemeClr val="bg1">
                    <a:lumMod val="65000"/>
                  </a:schemeClr>
                </a:solidFill>
                <a:latin typeface="Consolas" panose="020B0609020204030204" pitchFamily="49" charset="0"/>
                <a:ea typeface="Roboto" pitchFamily="2" charset="0"/>
              </a:rPr>
              <a:t>consumer group id</a:t>
            </a:r>
            <a:r>
              <a:rPr lang="en-US" sz="2000" dirty="0">
                <a:solidFill>
                  <a:schemeClr val="bg1"/>
                </a:solidFill>
                <a:latin typeface="Consolas" panose="020B0609020204030204" pitchFamily="49" charset="0"/>
                <a:ea typeface="Roboto" pitchFamily="2" charset="0"/>
              </a:rPr>
              <a:t>], [</a:t>
            </a:r>
            <a:r>
              <a:rPr lang="en-US" sz="2000" i="1" dirty="0">
                <a:solidFill>
                  <a:schemeClr val="bg1">
                    <a:lumMod val="65000"/>
                  </a:schemeClr>
                </a:solidFill>
                <a:latin typeface="Consolas" panose="020B0609020204030204" pitchFamily="49" charset="0"/>
                <a:ea typeface="Roboto" pitchFamily="2" charset="0"/>
              </a:rPr>
              <a:t>per-topic number of Kafka partitions to consume</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Kafka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Deployment</a:t>
            </a:r>
          </a:p>
          <a:p>
            <a:r>
              <a:rPr lang="en-US" dirty="0">
                <a:solidFill>
                  <a:schemeClr val="bg1"/>
                </a:solidFill>
                <a:latin typeface="Consolas" panose="020B0609020204030204" pitchFamily="49" charset="0"/>
              </a:rPr>
              <a:t> </a:t>
            </a:r>
            <a:r>
              <a:rPr lang="en-US" dirty="0">
                <a:solidFill>
                  <a:srgbClr val="55ADEE"/>
                </a:solidFill>
                <a:latin typeface="Consolas" panose="020B0609020204030204" pitchFamily="49" charset="0"/>
              </a:rPr>
              <a:t>spark-submit</a:t>
            </a:r>
            <a:r>
              <a:rPr lang="en-US" dirty="0">
                <a:solidFill>
                  <a:schemeClr val="bg1"/>
                </a:solidFill>
              </a:rPr>
              <a:t> is used to launch application</a:t>
            </a:r>
          </a:p>
          <a:p>
            <a:r>
              <a:rPr lang="en-US" altLang="en-US" dirty="0">
                <a:solidFill>
                  <a:schemeClr val="bg1"/>
                </a:solidFill>
                <a:ea typeface="Arial" panose="020B0604020202020204" pitchFamily="34" charset="0"/>
              </a:rPr>
              <a:t>For Python applications which lack SBT/Maven project management,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spark-streaming-kafka-0-8_2.11</a:t>
            </a:r>
            <a:r>
              <a:rPr lang="en-US" altLang="en-US" dirty="0">
                <a:solidFill>
                  <a:srgbClr val="1D1F22"/>
                </a:solidFill>
                <a:latin typeface="Helvetica" panose="020B0604020202020204" pitchFamily="34" charset="0"/>
                <a:ea typeface="Arial" panose="020B0604020202020204" pitchFamily="34" charset="0"/>
              </a:rPr>
              <a:t> </a:t>
            </a:r>
            <a:r>
              <a:rPr lang="en-US" altLang="en-US" dirty="0">
                <a:solidFill>
                  <a:schemeClr val="bg1"/>
                </a:solidFill>
                <a:ea typeface="Arial" panose="020B0604020202020204" pitchFamily="34" charset="0"/>
              </a:rPr>
              <a:t>and its dependencies can be directly added to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spark-submit</a:t>
            </a:r>
            <a:r>
              <a:rPr lang="en-US" altLang="en-US" dirty="0">
                <a:solidFill>
                  <a:srgbClr val="1D1F22"/>
                </a:solidFill>
                <a:ea typeface="Arial" panose="020B0604020202020204" pitchFamily="34" charset="0"/>
              </a:rPr>
              <a:t> </a:t>
            </a:r>
            <a:r>
              <a:rPr lang="en-US" altLang="en-US" dirty="0">
                <a:solidFill>
                  <a:schemeClr val="bg1"/>
                </a:solidFill>
                <a:ea typeface="Arial" panose="020B0604020202020204" pitchFamily="34" charset="0"/>
              </a:rPr>
              <a:t>using</a:t>
            </a:r>
            <a:r>
              <a:rPr lang="en-US" altLang="en-US" dirty="0">
                <a:solidFill>
                  <a:schemeClr val="bg1"/>
                </a:solidFill>
                <a:latin typeface="Helvetica" panose="020B0604020202020204" pitchFamily="34" charset="0"/>
                <a:ea typeface="Arial" panose="020B0604020202020204" pitchFamily="34" charset="0"/>
              </a:rPr>
              <a: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--packages</a:t>
            </a:r>
            <a:r>
              <a:rPr lang="en-US" altLang="en-US" dirty="0">
                <a:solidFill>
                  <a:srgbClr val="55ADEE"/>
                </a:solidFill>
                <a:latin typeface="Consolas" panose="020B0609020204030204" pitchFamily="49" charset="0"/>
                <a:ea typeface="Arial" panose="020B0604020202020204" pitchFamily="34" charset="0"/>
              </a:rPr>
              <a:t> </a:t>
            </a:r>
            <a:r>
              <a:rPr lang="en-US" altLang="en-US" dirty="0">
                <a:solidFill>
                  <a:srgbClr val="55ADEE"/>
                </a:solidFill>
                <a:latin typeface="Consolas" panose="020B0609020204030204" pitchFamily="49" charset="0"/>
              </a:rPr>
              <a:t>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2641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Things to Remember</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231775" lvl="2" indent="-231775"/>
            <a:r>
              <a:rPr lang="en-US" altLang="en-US" sz="2800" dirty="0">
                <a:solidFill>
                  <a:schemeClr val="bg1"/>
                </a:solidFill>
                <a:ea typeface="Times New Roman" panose="02020603050405020304" pitchFamily="18" charset="0"/>
              </a:rPr>
              <a:t>Multiple Kafka input </a:t>
            </a:r>
            <a:r>
              <a:rPr lang="en-US" altLang="en-US" sz="2800" dirty="0" err="1">
                <a:solidFill>
                  <a:schemeClr val="bg1"/>
                </a:solidFill>
                <a:ea typeface="Times New Roman" panose="02020603050405020304" pitchFamily="18" charset="0"/>
              </a:rPr>
              <a:t>DStreams</a:t>
            </a:r>
            <a:r>
              <a:rPr lang="en-US" altLang="en-US" sz="2800" dirty="0">
                <a:solidFill>
                  <a:schemeClr val="bg1"/>
                </a:solidFill>
                <a:ea typeface="Times New Roman" panose="02020603050405020304" pitchFamily="18" charset="0"/>
              </a:rPr>
              <a:t> can be created with different groups and topics for parallel receiving of data using multiple receivers.</a:t>
            </a:r>
          </a:p>
          <a:p>
            <a:pPr marL="231775" lvl="2" indent="-231775"/>
            <a:r>
              <a:rPr lang="en-US" altLang="en-US" sz="2800" dirty="0">
                <a:solidFill>
                  <a:schemeClr val="bg1"/>
                </a:solidFill>
                <a:ea typeface="Times New Roman" panose="02020603050405020304" pitchFamily="18" charset="0"/>
              </a:rPr>
              <a:t>Kafka partitions and RDD partitions in Spark don’t always correlate. Increasing # of topic-specific partitions in </a:t>
            </a:r>
            <a:r>
              <a:rPr lang="en-US" altLang="en-US" sz="2800" dirty="0" err="1">
                <a:solidFill>
                  <a:srgbClr val="55ADEE"/>
                </a:solidFill>
                <a:latin typeface="Consolas" panose="020B0609020204030204" pitchFamily="49" charset="0"/>
                <a:ea typeface="Times New Roman" panose="02020603050405020304" pitchFamily="18" charset="0"/>
                <a:cs typeface="Courier New" panose="02070309020205020404" pitchFamily="49" charset="0"/>
              </a:rPr>
              <a:t>KafkaUtils.createStream</a:t>
            </a:r>
            <a:r>
              <a:rPr lang="en-US" altLang="en-US" sz="2800" dirty="0">
                <a:solidFill>
                  <a:srgbClr val="55ADEE"/>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2800" dirty="0">
                <a:solidFill>
                  <a:schemeClr val="bg1"/>
                </a:solidFill>
                <a:ea typeface="Times New Roman" panose="02020603050405020304" pitchFamily="18" charset="0"/>
              </a:rPr>
              <a:t> only increases the number of threads using which topics that are consumed within a single receiver.</a:t>
            </a:r>
          </a:p>
          <a:p>
            <a:pPr marL="688975" lvl="3" indent="-231775"/>
            <a:r>
              <a:rPr lang="en-US" altLang="en-US" sz="2600" dirty="0">
                <a:solidFill>
                  <a:schemeClr val="bg1"/>
                </a:solidFill>
                <a:ea typeface="Times New Roman" panose="02020603050405020304" pitchFamily="18" charset="0"/>
              </a:rPr>
              <a:t>Doesn’t actually increase parallelism</a:t>
            </a:r>
            <a:endParaRPr lang="en-US" altLang="en-US" sz="2800" dirty="0">
              <a:solidFill>
                <a:schemeClr val="bg1"/>
              </a:solidFill>
              <a:ea typeface="Times New Roman" panose="02020603050405020304" pitchFamily="18" charset="0"/>
            </a:endParaRPr>
          </a:p>
          <a:p>
            <a:pPr marL="231775" lvl="2" indent="-231775"/>
            <a:r>
              <a:rPr lang="en-US" altLang="en-US" sz="2800" dirty="0">
                <a:solidFill>
                  <a:schemeClr val="bg1"/>
                </a:solidFill>
                <a:ea typeface="Times New Roman" panose="02020603050405020304" pitchFamily="18" charset="0"/>
              </a:rPr>
              <a:t>If you have enabled Write Ahead Logs with a replicated file system like HDFS, the received data is already being replicated in the log. </a:t>
            </a:r>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273</Words>
  <Application>Microsoft Office PowerPoint</Application>
  <PresentationFormat>Widescreen</PresentationFormat>
  <Paragraphs>63</Paragraphs>
  <Slides>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Consolas</vt:lpstr>
      <vt:lpstr>Courier New</vt:lpstr>
      <vt:lpstr>Helvetica</vt:lpstr>
      <vt:lpstr>Roboto</vt:lpstr>
      <vt:lpstr>Times New Roman</vt:lpstr>
      <vt:lpstr>Office Theme</vt:lpstr>
      <vt:lpstr>Integration with Kafka</vt:lpstr>
      <vt:lpstr>What is Kafka?</vt:lpstr>
      <vt:lpstr>PowerPoint Presentation</vt:lpstr>
      <vt:lpstr>PowerPoint Presentation</vt:lpstr>
      <vt:lpstr>Steps to Using Kafka In Applications</vt:lpstr>
      <vt:lpstr>Steps to Using Kafka In Applications</vt:lpstr>
      <vt:lpstr>Steps to Using Kafka In Applications</vt:lpstr>
      <vt:lpstr>Things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2018-04-12T02:44:03Z</dcterms:modified>
</cp:coreProperties>
</file>